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9" r:id="rId5"/>
    <p:sldId id="266" r:id="rId6"/>
    <p:sldId id="286" r:id="rId7"/>
    <p:sldId id="289" r:id="rId8"/>
    <p:sldId id="291" r:id="rId9"/>
    <p:sldId id="292" r:id="rId10"/>
    <p:sldId id="290" r:id="rId11"/>
    <p:sldId id="293" r:id="rId12"/>
    <p:sldId id="294" r:id="rId13"/>
    <p:sldId id="296" r:id="rId14"/>
    <p:sldId id="297" r:id="rId15"/>
    <p:sldId id="298" r:id="rId16"/>
    <p:sldId id="295" r:id="rId17"/>
    <p:sldId id="299" r:id="rId18"/>
    <p:sldId id="300" r:id="rId19"/>
    <p:sldId id="301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 Route" initials="NR" lastIdx="1" clrIdx="0">
    <p:extLst>
      <p:ext uri="{19B8F6BF-5375-455C-9EA6-DF929625EA0E}">
        <p15:presenceInfo xmlns:p15="http://schemas.microsoft.com/office/powerpoint/2012/main" userId="fae550c5bc2553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92"/>
  </p:normalViewPr>
  <p:slideViewPr>
    <p:cSldViewPr snapToGrid="0" snapToObjects="1">
      <p:cViewPr varScale="1">
        <p:scale>
          <a:sx n="93" d="100"/>
          <a:sy n="93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24D5A0-3E3F-4D17-8FF8-C2CB524C7B76}" type="doc">
      <dgm:prSet loTypeId="urn:microsoft.com/office/officeart/2005/8/layout/radial6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C6F02A8C-8652-4EEF-AE31-BBBB2CBF4290}">
      <dgm:prSet phldrT="[Texto]"/>
      <dgm:spPr/>
      <dgm:t>
        <a:bodyPr/>
        <a:lstStyle/>
        <a:p>
          <a:r>
            <a:rPr lang="es-CO" dirty="0"/>
            <a:t>FORTALECIMIENTO</a:t>
          </a:r>
        </a:p>
      </dgm:t>
    </dgm:pt>
    <dgm:pt modelId="{A7CFC2BD-F42E-4722-A17B-28EF8B9D0C7C}" type="parTrans" cxnId="{183A0B1C-782A-4CB3-A9A3-1823CF84DEDC}">
      <dgm:prSet/>
      <dgm:spPr/>
      <dgm:t>
        <a:bodyPr/>
        <a:lstStyle/>
        <a:p>
          <a:endParaRPr lang="es-CO"/>
        </a:p>
      </dgm:t>
    </dgm:pt>
    <dgm:pt modelId="{873AFF23-9E94-41E6-95C2-C3AC4A33DEE5}" type="sibTrans" cxnId="{183A0B1C-782A-4CB3-A9A3-1823CF84DEDC}">
      <dgm:prSet/>
      <dgm:spPr/>
      <dgm:t>
        <a:bodyPr/>
        <a:lstStyle/>
        <a:p>
          <a:endParaRPr lang="es-CO"/>
        </a:p>
      </dgm:t>
    </dgm:pt>
    <dgm:pt modelId="{285EB6A2-65D4-44F9-82D3-36730F504D0C}">
      <dgm:prSet phldrT="[Texto]"/>
      <dgm:spPr/>
      <dgm:t>
        <a:bodyPr/>
        <a:lstStyle/>
        <a:p>
          <a:r>
            <a:rPr lang="es-CO" dirty="0"/>
            <a:t>RED</a:t>
          </a:r>
        </a:p>
      </dgm:t>
    </dgm:pt>
    <dgm:pt modelId="{BAEAB9FB-C993-4A8A-87B7-1CA72F493F0D}" type="parTrans" cxnId="{383A22EA-85EF-42AB-BF33-7CADBBB87869}">
      <dgm:prSet/>
      <dgm:spPr/>
      <dgm:t>
        <a:bodyPr/>
        <a:lstStyle/>
        <a:p>
          <a:endParaRPr lang="es-CO"/>
        </a:p>
      </dgm:t>
    </dgm:pt>
    <dgm:pt modelId="{34E42271-DCFA-4231-B679-4700139B6CAB}" type="sibTrans" cxnId="{383A22EA-85EF-42AB-BF33-7CADBBB87869}">
      <dgm:prSet/>
      <dgm:spPr/>
      <dgm:t>
        <a:bodyPr/>
        <a:lstStyle/>
        <a:p>
          <a:endParaRPr lang="es-CO"/>
        </a:p>
      </dgm:t>
    </dgm:pt>
    <dgm:pt modelId="{8B4F5A04-E5A8-4CF1-9621-282DB95A6506}">
      <dgm:prSet phldrT="[Texto]"/>
      <dgm:spPr/>
      <dgm:t>
        <a:bodyPr/>
        <a:lstStyle/>
        <a:p>
          <a:r>
            <a:rPr lang="es-CO" dirty="0"/>
            <a:t>APLICACIÓN</a:t>
          </a:r>
        </a:p>
      </dgm:t>
    </dgm:pt>
    <dgm:pt modelId="{A16CD910-E6CD-4349-B3D0-D406DD5BDD17}" type="parTrans" cxnId="{7AD68972-606C-4C82-93CF-5E17B6DEC53E}">
      <dgm:prSet/>
      <dgm:spPr/>
      <dgm:t>
        <a:bodyPr/>
        <a:lstStyle/>
        <a:p>
          <a:endParaRPr lang="es-CO"/>
        </a:p>
      </dgm:t>
    </dgm:pt>
    <dgm:pt modelId="{F8297E93-EACD-47D1-98EC-10D53D0CA2C1}" type="sibTrans" cxnId="{7AD68972-606C-4C82-93CF-5E17B6DEC53E}">
      <dgm:prSet/>
      <dgm:spPr/>
      <dgm:t>
        <a:bodyPr/>
        <a:lstStyle/>
        <a:p>
          <a:endParaRPr lang="es-CO"/>
        </a:p>
      </dgm:t>
    </dgm:pt>
    <dgm:pt modelId="{5FE35503-027C-49C4-8913-680B4B528788}">
      <dgm:prSet phldrT="[Texto]"/>
      <dgm:spPr/>
      <dgm:t>
        <a:bodyPr/>
        <a:lstStyle/>
        <a:p>
          <a:r>
            <a:rPr lang="es-CO" dirty="0"/>
            <a:t>BD</a:t>
          </a:r>
        </a:p>
      </dgm:t>
    </dgm:pt>
    <dgm:pt modelId="{E94A7416-02A0-425F-991E-DE242C4DB2C8}" type="parTrans" cxnId="{4CF27EC4-8996-4900-A86C-D493BE199355}">
      <dgm:prSet/>
      <dgm:spPr/>
      <dgm:t>
        <a:bodyPr/>
        <a:lstStyle/>
        <a:p>
          <a:endParaRPr lang="es-CO"/>
        </a:p>
      </dgm:t>
    </dgm:pt>
    <dgm:pt modelId="{A8BDC830-EEC2-452E-B634-F7BA23103B6E}" type="sibTrans" cxnId="{4CF27EC4-8996-4900-A86C-D493BE199355}">
      <dgm:prSet/>
      <dgm:spPr/>
      <dgm:t>
        <a:bodyPr/>
        <a:lstStyle/>
        <a:p>
          <a:endParaRPr lang="es-CO"/>
        </a:p>
      </dgm:t>
    </dgm:pt>
    <dgm:pt modelId="{16A38622-DB74-466D-896B-0A7DB6E2A1C6}">
      <dgm:prSet phldrT="[Texto]"/>
      <dgm:spPr/>
      <dgm:t>
        <a:bodyPr/>
        <a:lstStyle/>
        <a:p>
          <a:r>
            <a:rPr lang="es-CO" dirty="0"/>
            <a:t>SISTEMA OPERATIVO</a:t>
          </a:r>
        </a:p>
      </dgm:t>
    </dgm:pt>
    <dgm:pt modelId="{1F3ED57E-6B09-4C35-9F7F-A69A2D16B7EF}" type="parTrans" cxnId="{8763B7E2-1371-4936-B417-14F36F028D3F}">
      <dgm:prSet/>
      <dgm:spPr/>
      <dgm:t>
        <a:bodyPr/>
        <a:lstStyle/>
        <a:p>
          <a:endParaRPr lang="es-CO"/>
        </a:p>
      </dgm:t>
    </dgm:pt>
    <dgm:pt modelId="{69DA9887-EBC5-412D-AA67-C3F72D4DFD47}" type="sibTrans" cxnId="{8763B7E2-1371-4936-B417-14F36F028D3F}">
      <dgm:prSet/>
      <dgm:spPr/>
      <dgm:t>
        <a:bodyPr/>
        <a:lstStyle/>
        <a:p>
          <a:endParaRPr lang="es-CO"/>
        </a:p>
      </dgm:t>
    </dgm:pt>
    <dgm:pt modelId="{3B055659-DEB9-4E8D-88C3-76368E70937C}">
      <dgm:prSet phldrT="[Texto]"/>
      <dgm:spPr/>
      <dgm:t>
        <a:bodyPr/>
        <a:lstStyle/>
        <a:p>
          <a:r>
            <a:rPr lang="es-CO" dirty="0"/>
            <a:t>SERVIDOR</a:t>
          </a:r>
        </a:p>
      </dgm:t>
    </dgm:pt>
    <dgm:pt modelId="{8B2694B9-2F74-41A2-B3FB-B69E3F16196C}" type="parTrans" cxnId="{E6944B48-970C-4F4F-AB07-D69B7F75EDD8}">
      <dgm:prSet/>
      <dgm:spPr/>
      <dgm:t>
        <a:bodyPr/>
        <a:lstStyle/>
        <a:p>
          <a:endParaRPr lang="es-CO"/>
        </a:p>
      </dgm:t>
    </dgm:pt>
    <dgm:pt modelId="{1B16EFD0-E140-4838-8472-B3266791642D}" type="sibTrans" cxnId="{E6944B48-970C-4F4F-AB07-D69B7F75EDD8}">
      <dgm:prSet/>
      <dgm:spPr/>
      <dgm:t>
        <a:bodyPr/>
        <a:lstStyle/>
        <a:p>
          <a:endParaRPr lang="es-CO"/>
        </a:p>
      </dgm:t>
    </dgm:pt>
    <dgm:pt modelId="{AB685D12-AE33-4B73-86A2-293D83EA4220}" type="pres">
      <dgm:prSet presAssocID="{5524D5A0-3E3F-4D17-8FF8-C2CB524C7B7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B8B4DD5-4969-4FA6-952B-0D135A0D2D68}" type="pres">
      <dgm:prSet presAssocID="{C6F02A8C-8652-4EEF-AE31-BBBB2CBF4290}" presName="centerShape" presStyleLbl="node0" presStyleIdx="0" presStyleCnt="1"/>
      <dgm:spPr/>
    </dgm:pt>
    <dgm:pt modelId="{35AF38E0-2377-4EF2-9170-A272C5A26433}" type="pres">
      <dgm:prSet presAssocID="{285EB6A2-65D4-44F9-82D3-36730F504D0C}" presName="node" presStyleLbl="node1" presStyleIdx="0" presStyleCnt="5" custRadScaleRad="101655" custRadScaleInc="9955">
        <dgm:presLayoutVars>
          <dgm:bulletEnabled val="1"/>
        </dgm:presLayoutVars>
      </dgm:prSet>
      <dgm:spPr/>
    </dgm:pt>
    <dgm:pt modelId="{C1A93A66-A7C5-4FA8-B5E6-251FCA0D3E45}" type="pres">
      <dgm:prSet presAssocID="{285EB6A2-65D4-44F9-82D3-36730F504D0C}" presName="dummy" presStyleCnt="0"/>
      <dgm:spPr/>
    </dgm:pt>
    <dgm:pt modelId="{A9C51B22-72EB-4D98-B764-991F4D341DFF}" type="pres">
      <dgm:prSet presAssocID="{34E42271-DCFA-4231-B679-4700139B6CAB}" presName="sibTrans" presStyleLbl="sibTrans2D1" presStyleIdx="0" presStyleCnt="5"/>
      <dgm:spPr/>
    </dgm:pt>
    <dgm:pt modelId="{ADB0271F-05B0-49C8-B14C-7DA6A5E97154}" type="pres">
      <dgm:prSet presAssocID="{3B055659-DEB9-4E8D-88C3-76368E70937C}" presName="node" presStyleLbl="node1" presStyleIdx="1" presStyleCnt="5" custRadScaleRad="101655" custRadScaleInc="9955">
        <dgm:presLayoutVars>
          <dgm:bulletEnabled val="1"/>
        </dgm:presLayoutVars>
      </dgm:prSet>
      <dgm:spPr/>
    </dgm:pt>
    <dgm:pt modelId="{33E177FB-FE05-414A-869A-CB20FD40F8CD}" type="pres">
      <dgm:prSet presAssocID="{3B055659-DEB9-4E8D-88C3-76368E70937C}" presName="dummy" presStyleCnt="0"/>
      <dgm:spPr/>
    </dgm:pt>
    <dgm:pt modelId="{D457673D-7151-4509-B6F5-E920EE34D72C}" type="pres">
      <dgm:prSet presAssocID="{1B16EFD0-E140-4838-8472-B3266791642D}" presName="sibTrans" presStyleLbl="sibTrans2D1" presStyleIdx="1" presStyleCnt="5"/>
      <dgm:spPr/>
    </dgm:pt>
    <dgm:pt modelId="{DEBC8707-73AF-453D-B8E2-DC5B7BC7F204}" type="pres">
      <dgm:prSet presAssocID="{8B4F5A04-E5A8-4CF1-9621-282DB95A6506}" presName="node" presStyleLbl="node1" presStyleIdx="2" presStyleCnt="5">
        <dgm:presLayoutVars>
          <dgm:bulletEnabled val="1"/>
        </dgm:presLayoutVars>
      </dgm:prSet>
      <dgm:spPr/>
    </dgm:pt>
    <dgm:pt modelId="{527BC975-4445-434A-9F8B-66114C7A7B7D}" type="pres">
      <dgm:prSet presAssocID="{8B4F5A04-E5A8-4CF1-9621-282DB95A6506}" presName="dummy" presStyleCnt="0"/>
      <dgm:spPr/>
    </dgm:pt>
    <dgm:pt modelId="{D512C209-F459-497E-94FA-1F6533120CB4}" type="pres">
      <dgm:prSet presAssocID="{F8297E93-EACD-47D1-98EC-10D53D0CA2C1}" presName="sibTrans" presStyleLbl="sibTrans2D1" presStyleIdx="2" presStyleCnt="5"/>
      <dgm:spPr/>
    </dgm:pt>
    <dgm:pt modelId="{8A070FD8-646D-46B4-87D9-B5A8BCC16F48}" type="pres">
      <dgm:prSet presAssocID="{5FE35503-027C-49C4-8913-680B4B528788}" presName="node" presStyleLbl="node1" presStyleIdx="3" presStyleCnt="5">
        <dgm:presLayoutVars>
          <dgm:bulletEnabled val="1"/>
        </dgm:presLayoutVars>
      </dgm:prSet>
      <dgm:spPr/>
    </dgm:pt>
    <dgm:pt modelId="{C09D2077-58A1-419C-90B5-0389C2F36152}" type="pres">
      <dgm:prSet presAssocID="{5FE35503-027C-49C4-8913-680B4B528788}" presName="dummy" presStyleCnt="0"/>
      <dgm:spPr/>
    </dgm:pt>
    <dgm:pt modelId="{6BB0BDAC-3D97-4A4D-B1EB-CB5A582621F4}" type="pres">
      <dgm:prSet presAssocID="{A8BDC830-EEC2-452E-B634-F7BA23103B6E}" presName="sibTrans" presStyleLbl="sibTrans2D1" presStyleIdx="3" presStyleCnt="5"/>
      <dgm:spPr/>
    </dgm:pt>
    <dgm:pt modelId="{4B08210D-ADFD-42BD-9A3B-624150191C62}" type="pres">
      <dgm:prSet presAssocID="{16A38622-DB74-466D-896B-0A7DB6E2A1C6}" presName="node" presStyleLbl="node1" presStyleIdx="4" presStyleCnt="5">
        <dgm:presLayoutVars>
          <dgm:bulletEnabled val="1"/>
        </dgm:presLayoutVars>
      </dgm:prSet>
      <dgm:spPr/>
    </dgm:pt>
    <dgm:pt modelId="{DA46A02E-2E78-4535-ACEC-A554C3DB1125}" type="pres">
      <dgm:prSet presAssocID="{16A38622-DB74-466D-896B-0A7DB6E2A1C6}" presName="dummy" presStyleCnt="0"/>
      <dgm:spPr/>
    </dgm:pt>
    <dgm:pt modelId="{69E0DF77-2483-4070-B03F-A8D31EA83F75}" type="pres">
      <dgm:prSet presAssocID="{69DA9887-EBC5-412D-AA67-C3F72D4DFD47}" presName="sibTrans" presStyleLbl="sibTrans2D1" presStyleIdx="4" presStyleCnt="5"/>
      <dgm:spPr/>
    </dgm:pt>
  </dgm:ptLst>
  <dgm:cxnLst>
    <dgm:cxn modelId="{0D3BEE16-CF08-485D-B811-76AA20FFADD9}" type="presOf" srcId="{1B16EFD0-E140-4838-8472-B3266791642D}" destId="{D457673D-7151-4509-B6F5-E920EE34D72C}" srcOrd="0" destOrd="0" presId="urn:microsoft.com/office/officeart/2005/8/layout/radial6"/>
    <dgm:cxn modelId="{9A1F9018-A9A5-457D-8EFC-0DCB74D1EF68}" type="presOf" srcId="{3B055659-DEB9-4E8D-88C3-76368E70937C}" destId="{ADB0271F-05B0-49C8-B14C-7DA6A5E97154}" srcOrd="0" destOrd="0" presId="urn:microsoft.com/office/officeart/2005/8/layout/radial6"/>
    <dgm:cxn modelId="{183A0B1C-782A-4CB3-A9A3-1823CF84DEDC}" srcId="{5524D5A0-3E3F-4D17-8FF8-C2CB524C7B76}" destId="{C6F02A8C-8652-4EEF-AE31-BBBB2CBF4290}" srcOrd="0" destOrd="0" parTransId="{A7CFC2BD-F42E-4722-A17B-28EF8B9D0C7C}" sibTransId="{873AFF23-9E94-41E6-95C2-C3AC4A33DEE5}"/>
    <dgm:cxn modelId="{E1982829-FBB3-4D85-B277-54107D27ACA9}" type="presOf" srcId="{5FE35503-027C-49C4-8913-680B4B528788}" destId="{8A070FD8-646D-46B4-87D9-B5A8BCC16F48}" srcOrd="0" destOrd="0" presId="urn:microsoft.com/office/officeart/2005/8/layout/radial6"/>
    <dgm:cxn modelId="{4D1E8E2B-E7BC-4526-A788-B2986B760991}" type="presOf" srcId="{8B4F5A04-E5A8-4CF1-9621-282DB95A6506}" destId="{DEBC8707-73AF-453D-B8E2-DC5B7BC7F204}" srcOrd="0" destOrd="0" presId="urn:microsoft.com/office/officeart/2005/8/layout/radial6"/>
    <dgm:cxn modelId="{0F7CE535-805B-4B10-AB37-63F5DE0FBF61}" type="presOf" srcId="{5524D5A0-3E3F-4D17-8FF8-C2CB524C7B76}" destId="{AB685D12-AE33-4B73-86A2-293D83EA4220}" srcOrd="0" destOrd="0" presId="urn:microsoft.com/office/officeart/2005/8/layout/radial6"/>
    <dgm:cxn modelId="{E6944B48-970C-4F4F-AB07-D69B7F75EDD8}" srcId="{C6F02A8C-8652-4EEF-AE31-BBBB2CBF4290}" destId="{3B055659-DEB9-4E8D-88C3-76368E70937C}" srcOrd="1" destOrd="0" parTransId="{8B2694B9-2F74-41A2-B3FB-B69E3F16196C}" sibTransId="{1B16EFD0-E140-4838-8472-B3266791642D}"/>
    <dgm:cxn modelId="{AF877D70-FB42-4382-B9EB-CC90DEA84DAB}" type="presOf" srcId="{A8BDC830-EEC2-452E-B634-F7BA23103B6E}" destId="{6BB0BDAC-3D97-4A4D-B1EB-CB5A582621F4}" srcOrd="0" destOrd="0" presId="urn:microsoft.com/office/officeart/2005/8/layout/radial6"/>
    <dgm:cxn modelId="{7AD68972-606C-4C82-93CF-5E17B6DEC53E}" srcId="{C6F02A8C-8652-4EEF-AE31-BBBB2CBF4290}" destId="{8B4F5A04-E5A8-4CF1-9621-282DB95A6506}" srcOrd="2" destOrd="0" parTransId="{A16CD910-E6CD-4349-B3D0-D406DD5BDD17}" sibTransId="{F8297E93-EACD-47D1-98EC-10D53D0CA2C1}"/>
    <dgm:cxn modelId="{1AC18297-28E2-4C53-A1AA-B73865BF87CE}" type="presOf" srcId="{69DA9887-EBC5-412D-AA67-C3F72D4DFD47}" destId="{69E0DF77-2483-4070-B03F-A8D31EA83F75}" srcOrd="0" destOrd="0" presId="urn:microsoft.com/office/officeart/2005/8/layout/radial6"/>
    <dgm:cxn modelId="{4CF27EC4-8996-4900-A86C-D493BE199355}" srcId="{C6F02A8C-8652-4EEF-AE31-BBBB2CBF4290}" destId="{5FE35503-027C-49C4-8913-680B4B528788}" srcOrd="3" destOrd="0" parTransId="{E94A7416-02A0-425F-991E-DE242C4DB2C8}" sibTransId="{A8BDC830-EEC2-452E-B634-F7BA23103B6E}"/>
    <dgm:cxn modelId="{10959DCA-BBB0-4A9D-8A6D-8C06630EB276}" type="presOf" srcId="{C6F02A8C-8652-4EEF-AE31-BBBB2CBF4290}" destId="{EB8B4DD5-4969-4FA6-952B-0D135A0D2D68}" srcOrd="0" destOrd="0" presId="urn:microsoft.com/office/officeart/2005/8/layout/radial6"/>
    <dgm:cxn modelId="{A8F260DB-C95F-4BD7-AE35-DA2603510BF0}" type="presOf" srcId="{34E42271-DCFA-4231-B679-4700139B6CAB}" destId="{A9C51B22-72EB-4D98-B764-991F4D341DFF}" srcOrd="0" destOrd="0" presId="urn:microsoft.com/office/officeart/2005/8/layout/radial6"/>
    <dgm:cxn modelId="{F76AF4E1-FFC0-421B-A32C-5E01EE2A9AF4}" type="presOf" srcId="{16A38622-DB74-466D-896B-0A7DB6E2A1C6}" destId="{4B08210D-ADFD-42BD-9A3B-624150191C62}" srcOrd="0" destOrd="0" presId="urn:microsoft.com/office/officeart/2005/8/layout/radial6"/>
    <dgm:cxn modelId="{8763B7E2-1371-4936-B417-14F36F028D3F}" srcId="{C6F02A8C-8652-4EEF-AE31-BBBB2CBF4290}" destId="{16A38622-DB74-466D-896B-0A7DB6E2A1C6}" srcOrd="4" destOrd="0" parTransId="{1F3ED57E-6B09-4C35-9F7F-A69A2D16B7EF}" sibTransId="{69DA9887-EBC5-412D-AA67-C3F72D4DFD47}"/>
    <dgm:cxn modelId="{1B051DE7-6CD0-4261-865F-BDABDD908370}" type="presOf" srcId="{F8297E93-EACD-47D1-98EC-10D53D0CA2C1}" destId="{D512C209-F459-497E-94FA-1F6533120CB4}" srcOrd="0" destOrd="0" presId="urn:microsoft.com/office/officeart/2005/8/layout/radial6"/>
    <dgm:cxn modelId="{383A22EA-85EF-42AB-BF33-7CADBBB87869}" srcId="{C6F02A8C-8652-4EEF-AE31-BBBB2CBF4290}" destId="{285EB6A2-65D4-44F9-82D3-36730F504D0C}" srcOrd="0" destOrd="0" parTransId="{BAEAB9FB-C993-4A8A-87B7-1CA72F493F0D}" sibTransId="{34E42271-DCFA-4231-B679-4700139B6CAB}"/>
    <dgm:cxn modelId="{502E19F7-616E-4083-A7F4-F4C1D74BAFEF}" type="presOf" srcId="{285EB6A2-65D4-44F9-82D3-36730F504D0C}" destId="{35AF38E0-2377-4EF2-9170-A272C5A26433}" srcOrd="0" destOrd="0" presId="urn:microsoft.com/office/officeart/2005/8/layout/radial6"/>
    <dgm:cxn modelId="{1C4769E9-25B7-48AA-B386-2AFE8B8B810A}" type="presParOf" srcId="{AB685D12-AE33-4B73-86A2-293D83EA4220}" destId="{EB8B4DD5-4969-4FA6-952B-0D135A0D2D68}" srcOrd="0" destOrd="0" presId="urn:microsoft.com/office/officeart/2005/8/layout/radial6"/>
    <dgm:cxn modelId="{B50D8C5E-1436-4328-BA29-A8A25B2F2D63}" type="presParOf" srcId="{AB685D12-AE33-4B73-86A2-293D83EA4220}" destId="{35AF38E0-2377-4EF2-9170-A272C5A26433}" srcOrd="1" destOrd="0" presId="urn:microsoft.com/office/officeart/2005/8/layout/radial6"/>
    <dgm:cxn modelId="{A09C30AD-B930-4057-8AFA-8F0450D23EBE}" type="presParOf" srcId="{AB685D12-AE33-4B73-86A2-293D83EA4220}" destId="{C1A93A66-A7C5-4FA8-B5E6-251FCA0D3E45}" srcOrd="2" destOrd="0" presId="urn:microsoft.com/office/officeart/2005/8/layout/radial6"/>
    <dgm:cxn modelId="{23C218F6-5DDA-415E-A4FB-FA61354E4C06}" type="presParOf" srcId="{AB685D12-AE33-4B73-86A2-293D83EA4220}" destId="{A9C51B22-72EB-4D98-B764-991F4D341DFF}" srcOrd="3" destOrd="0" presId="urn:microsoft.com/office/officeart/2005/8/layout/radial6"/>
    <dgm:cxn modelId="{DF6BAC28-2D2E-4CED-A629-646BDB777CF9}" type="presParOf" srcId="{AB685D12-AE33-4B73-86A2-293D83EA4220}" destId="{ADB0271F-05B0-49C8-B14C-7DA6A5E97154}" srcOrd="4" destOrd="0" presId="urn:microsoft.com/office/officeart/2005/8/layout/radial6"/>
    <dgm:cxn modelId="{29A6A316-A512-486E-9B38-9B51DC8121F8}" type="presParOf" srcId="{AB685D12-AE33-4B73-86A2-293D83EA4220}" destId="{33E177FB-FE05-414A-869A-CB20FD40F8CD}" srcOrd="5" destOrd="0" presId="urn:microsoft.com/office/officeart/2005/8/layout/radial6"/>
    <dgm:cxn modelId="{5C38135D-B991-42D3-AB99-7F499AD5CC60}" type="presParOf" srcId="{AB685D12-AE33-4B73-86A2-293D83EA4220}" destId="{D457673D-7151-4509-B6F5-E920EE34D72C}" srcOrd="6" destOrd="0" presId="urn:microsoft.com/office/officeart/2005/8/layout/radial6"/>
    <dgm:cxn modelId="{E1953EA6-B672-4842-929F-C35CDC793275}" type="presParOf" srcId="{AB685D12-AE33-4B73-86A2-293D83EA4220}" destId="{DEBC8707-73AF-453D-B8E2-DC5B7BC7F204}" srcOrd="7" destOrd="0" presId="urn:microsoft.com/office/officeart/2005/8/layout/radial6"/>
    <dgm:cxn modelId="{8876EA41-BDD8-461B-A691-55F247A8B4B9}" type="presParOf" srcId="{AB685D12-AE33-4B73-86A2-293D83EA4220}" destId="{527BC975-4445-434A-9F8B-66114C7A7B7D}" srcOrd="8" destOrd="0" presId="urn:microsoft.com/office/officeart/2005/8/layout/radial6"/>
    <dgm:cxn modelId="{59824777-FB7C-45AF-B62D-1124BF9379E2}" type="presParOf" srcId="{AB685D12-AE33-4B73-86A2-293D83EA4220}" destId="{D512C209-F459-497E-94FA-1F6533120CB4}" srcOrd="9" destOrd="0" presId="urn:microsoft.com/office/officeart/2005/8/layout/radial6"/>
    <dgm:cxn modelId="{F3DF5A90-A392-4ED3-8F0E-69E640F42992}" type="presParOf" srcId="{AB685D12-AE33-4B73-86A2-293D83EA4220}" destId="{8A070FD8-646D-46B4-87D9-B5A8BCC16F48}" srcOrd="10" destOrd="0" presId="urn:microsoft.com/office/officeart/2005/8/layout/radial6"/>
    <dgm:cxn modelId="{5D1CD600-54E6-4E86-93B9-AF6610BCEC85}" type="presParOf" srcId="{AB685D12-AE33-4B73-86A2-293D83EA4220}" destId="{C09D2077-58A1-419C-90B5-0389C2F36152}" srcOrd="11" destOrd="0" presId="urn:microsoft.com/office/officeart/2005/8/layout/radial6"/>
    <dgm:cxn modelId="{3E31DBB4-72DB-44AD-950E-E05AD640EBA7}" type="presParOf" srcId="{AB685D12-AE33-4B73-86A2-293D83EA4220}" destId="{6BB0BDAC-3D97-4A4D-B1EB-CB5A582621F4}" srcOrd="12" destOrd="0" presId="urn:microsoft.com/office/officeart/2005/8/layout/radial6"/>
    <dgm:cxn modelId="{20D992C8-BF27-4559-8081-9CF415D359AA}" type="presParOf" srcId="{AB685D12-AE33-4B73-86A2-293D83EA4220}" destId="{4B08210D-ADFD-42BD-9A3B-624150191C62}" srcOrd="13" destOrd="0" presId="urn:microsoft.com/office/officeart/2005/8/layout/radial6"/>
    <dgm:cxn modelId="{CEAF8B43-85BA-464B-864D-FEF9A8BA3186}" type="presParOf" srcId="{AB685D12-AE33-4B73-86A2-293D83EA4220}" destId="{DA46A02E-2E78-4535-ACEC-A554C3DB1125}" srcOrd="14" destOrd="0" presId="urn:microsoft.com/office/officeart/2005/8/layout/radial6"/>
    <dgm:cxn modelId="{2572A3CF-05EB-4A63-81FB-A28F01B91029}" type="presParOf" srcId="{AB685D12-AE33-4B73-86A2-293D83EA4220}" destId="{69E0DF77-2483-4070-B03F-A8D31EA83F75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0DF77-2483-4070-B03F-A8D31EA83F75}">
      <dsp:nvSpPr>
        <dsp:cNvPr id="0" name=""/>
        <dsp:cNvSpPr/>
      </dsp:nvSpPr>
      <dsp:spPr>
        <a:xfrm>
          <a:off x="947935" y="413888"/>
          <a:ext cx="2779339" cy="2779339"/>
        </a:xfrm>
        <a:prstGeom prst="blockArc">
          <a:avLst>
            <a:gd name="adj1" fmla="val 11873378"/>
            <a:gd name="adj2" fmla="val 16343684"/>
            <a:gd name="adj3" fmla="val 4635"/>
          </a:avLst>
        </a:prstGeom>
        <a:solidFill>
          <a:schemeClr val="accent4">
            <a:hueOff val="17046493"/>
            <a:satOff val="-35597"/>
            <a:lumOff val="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0BDAC-3D97-4A4D-B1EB-CB5A582621F4}">
      <dsp:nvSpPr>
        <dsp:cNvPr id="0" name=""/>
        <dsp:cNvSpPr/>
      </dsp:nvSpPr>
      <dsp:spPr>
        <a:xfrm>
          <a:off x="947130" y="416376"/>
          <a:ext cx="2779339" cy="2779339"/>
        </a:xfrm>
        <a:prstGeom prst="blockArc">
          <a:avLst>
            <a:gd name="adj1" fmla="val 7560000"/>
            <a:gd name="adj2" fmla="val 11880000"/>
            <a:gd name="adj3" fmla="val 4635"/>
          </a:avLst>
        </a:prstGeom>
        <a:solidFill>
          <a:schemeClr val="accent4">
            <a:hueOff val="12784870"/>
            <a:satOff val="-26698"/>
            <a:lumOff val="33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2C209-F459-497E-94FA-1F6533120CB4}">
      <dsp:nvSpPr>
        <dsp:cNvPr id="0" name=""/>
        <dsp:cNvSpPr/>
      </dsp:nvSpPr>
      <dsp:spPr>
        <a:xfrm>
          <a:off x="947130" y="416376"/>
          <a:ext cx="2779339" cy="2779339"/>
        </a:xfrm>
        <a:prstGeom prst="blockArc">
          <a:avLst>
            <a:gd name="adj1" fmla="val 3240000"/>
            <a:gd name="adj2" fmla="val 7560000"/>
            <a:gd name="adj3" fmla="val 4635"/>
          </a:avLst>
        </a:prstGeom>
        <a:solidFill>
          <a:schemeClr val="accent4">
            <a:hueOff val="8523246"/>
            <a:satOff val="-17799"/>
            <a:lumOff val="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7673D-7151-4509-B6F5-E920EE34D72C}">
      <dsp:nvSpPr>
        <dsp:cNvPr id="0" name=""/>
        <dsp:cNvSpPr/>
      </dsp:nvSpPr>
      <dsp:spPr>
        <a:xfrm>
          <a:off x="966602" y="402489"/>
          <a:ext cx="2779339" cy="2779339"/>
        </a:xfrm>
        <a:prstGeom prst="blockArc">
          <a:avLst>
            <a:gd name="adj1" fmla="val 20683953"/>
            <a:gd name="adj2" fmla="val 3300568"/>
            <a:gd name="adj3" fmla="val 4635"/>
          </a:avLst>
        </a:prstGeom>
        <a:solidFill>
          <a:schemeClr val="accent4">
            <a:hueOff val="4261623"/>
            <a:satOff val="-8899"/>
            <a:lumOff val="11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51B22-72EB-4D98-B764-991F4D341DFF}">
      <dsp:nvSpPr>
        <dsp:cNvPr id="0" name=""/>
        <dsp:cNvSpPr/>
      </dsp:nvSpPr>
      <dsp:spPr>
        <a:xfrm>
          <a:off x="969976" y="414631"/>
          <a:ext cx="2779339" cy="2779339"/>
        </a:xfrm>
        <a:prstGeom prst="blockArc">
          <a:avLst>
            <a:gd name="adj1" fmla="val 16287833"/>
            <a:gd name="adj2" fmla="val 20652039"/>
            <a:gd name="adj3" fmla="val 463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B4DD5-4969-4FA6-952B-0D135A0D2D68}">
      <dsp:nvSpPr>
        <dsp:cNvPr id="0" name=""/>
        <dsp:cNvSpPr/>
      </dsp:nvSpPr>
      <dsp:spPr>
        <a:xfrm>
          <a:off x="1697831" y="1167077"/>
          <a:ext cx="1277937" cy="1277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FORTALECIMIENTO</a:t>
          </a:r>
        </a:p>
      </dsp:txBody>
      <dsp:txXfrm>
        <a:off x="1884981" y="1354227"/>
        <a:ext cx="903637" cy="903637"/>
      </dsp:txXfrm>
    </dsp:sp>
    <dsp:sp modelId="{35AF38E0-2377-4EF2-9170-A272C5A26433}">
      <dsp:nvSpPr>
        <dsp:cNvPr id="0" name=""/>
        <dsp:cNvSpPr/>
      </dsp:nvSpPr>
      <dsp:spPr>
        <a:xfrm>
          <a:off x="1947047" y="0"/>
          <a:ext cx="894556" cy="8945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RED</a:t>
          </a:r>
        </a:p>
      </dsp:txBody>
      <dsp:txXfrm>
        <a:off x="2078052" y="131005"/>
        <a:ext cx="632546" cy="632546"/>
      </dsp:txXfrm>
    </dsp:sp>
    <dsp:sp modelId="{ADB0271F-05B0-49C8-B14C-7DA6A5E97154}">
      <dsp:nvSpPr>
        <dsp:cNvPr id="0" name=""/>
        <dsp:cNvSpPr/>
      </dsp:nvSpPr>
      <dsp:spPr>
        <a:xfrm>
          <a:off x="3218550" y="987426"/>
          <a:ext cx="894556" cy="894556"/>
        </a:xfrm>
        <a:prstGeom prst="ellipse">
          <a:avLst/>
        </a:prstGeom>
        <a:solidFill>
          <a:schemeClr val="accent4">
            <a:hueOff val="4261623"/>
            <a:satOff val="-8899"/>
            <a:lumOff val="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SERVIDOR</a:t>
          </a:r>
        </a:p>
      </dsp:txBody>
      <dsp:txXfrm>
        <a:off x="3349555" y="1118431"/>
        <a:ext cx="632546" cy="632546"/>
      </dsp:txXfrm>
    </dsp:sp>
    <dsp:sp modelId="{DEBC8707-73AF-453D-B8E2-DC5B7BC7F204}">
      <dsp:nvSpPr>
        <dsp:cNvPr id="0" name=""/>
        <dsp:cNvSpPr/>
      </dsp:nvSpPr>
      <dsp:spPr>
        <a:xfrm>
          <a:off x="2687420" y="2456980"/>
          <a:ext cx="894556" cy="894556"/>
        </a:xfrm>
        <a:prstGeom prst="ellipse">
          <a:avLst/>
        </a:prstGeom>
        <a:solidFill>
          <a:schemeClr val="accent4">
            <a:hueOff val="8523246"/>
            <a:satOff val="-17799"/>
            <a:lumOff val="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APLICACIÓN</a:t>
          </a:r>
        </a:p>
      </dsp:txBody>
      <dsp:txXfrm>
        <a:off x="2818425" y="2587985"/>
        <a:ext cx="632546" cy="632546"/>
      </dsp:txXfrm>
    </dsp:sp>
    <dsp:sp modelId="{8A070FD8-646D-46B4-87D9-B5A8BCC16F48}">
      <dsp:nvSpPr>
        <dsp:cNvPr id="0" name=""/>
        <dsp:cNvSpPr/>
      </dsp:nvSpPr>
      <dsp:spPr>
        <a:xfrm>
          <a:off x="1091623" y="2456980"/>
          <a:ext cx="894556" cy="894556"/>
        </a:xfrm>
        <a:prstGeom prst="ellipse">
          <a:avLst/>
        </a:prstGeom>
        <a:solidFill>
          <a:schemeClr val="accent4">
            <a:hueOff val="12784870"/>
            <a:satOff val="-26698"/>
            <a:lumOff val="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BD</a:t>
          </a:r>
        </a:p>
      </dsp:txBody>
      <dsp:txXfrm>
        <a:off x="1222628" y="2587985"/>
        <a:ext cx="632546" cy="632546"/>
      </dsp:txXfrm>
    </dsp:sp>
    <dsp:sp modelId="{4B08210D-ADFD-42BD-9A3B-624150191C62}">
      <dsp:nvSpPr>
        <dsp:cNvPr id="0" name=""/>
        <dsp:cNvSpPr/>
      </dsp:nvSpPr>
      <dsp:spPr>
        <a:xfrm>
          <a:off x="598495" y="939287"/>
          <a:ext cx="894556" cy="894556"/>
        </a:xfrm>
        <a:prstGeom prst="ellipse">
          <a:avLst/>
        </a:prstGeom>
        <a:solidFill>
          <a:schemeClr val="accent4">
            <a:hueOff val="17046493"/>
            <a:satOff val="-35597"/>
            <a:lumOff val="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SISTEMA OPERATIVO</a:t>
          </a:r>
        </a:p>
      </dsp:txBody>
      <dsp:txXfrm>
        <a:off x="729500" y="1070292"/>
        <a:ext cx="632546" cy="632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svg"/><Relationship Id="rId7" Type="http://schemas.openxmlformats.org/officeDocument/2006/relationships/diagramData" Target="../diagrams/data1.xml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openxmlformats.org/officeDocument/2006/relationships/image" Target="../media/image6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6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07" y="2543783"/>
            <a:ext cx="5691188" cy="1770434"/>
          </a:xfrm>
        </p:spPr>
        <p:txBody>
          <a:bodyPr anchor="b">
            <a:normAutofit/>
          </a:bodyPr>
          <a:lstStyle/>
          <a:p>
            <a:pPr algn="l"/>
            <a:r>
              <a:rPr lang="es-MX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ASEGURAMIENTO DE INFRAESTRUCTURA TECNOLOGICA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2407" y="4314217"/>
            <a:ext cx="4938713" cy="5076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s-CO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Fundamentos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s-CO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Hardening</a:t>
            </a:r>
          </a:p>
          <a:p>
            <a:pPr marL="0" indent="0" algn="l">
              <a:lnSpc>
                <a:spcPct val="100000"/>
              </a:lnSpc>
              <a:buNone/>
            </a:pPr>
            <a:endParaRPr lang="es-CO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784091-6F7A-D42D-A0CB-F38C01A5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631AC582-7132-7020-0CBA-5258B5E403D2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B0C208CB-BFA4-5CD7-9F38-D21495C1D57E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074BFCDA-3201-9C36-997F-ECDD67EC385B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9697741E-5668-0138-BE80-19BB8693A9AB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9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4">
            <a:extLst>
              <a:ext uri="{FF2B5EF4-FFF2-40B4-BE49-F238E27FC236}">
                <a16:creationId xmlns:a16="http://schemas.microsoft.com/office/drawing/2014/main" id="{75DDBDE6-80AE-1D97-FBFE-92C85A0ED549}"/>
              </a:ext>
            </a:extLst>
          </p:cNvPr>
          <p:cNvSpPr txBox="1">
            <a:spLocks/>
          </p:cNvSpPr>
          <p:nvPr/>
        </p:nvSpPr>
        <p:spPr>
          <a:xfrm>
            <a:off x="296085" y="2630891"/>
            <a:ext cx="6533693" cy="2610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Hardening de la red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Asegúrese de que su cortafuegos está correctamente configurado y de que todas las reglas se auditan y actualizan periódicamente según sea necesario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Asegure los puntos de acceso remoto y los usuarios remotos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Bloquee los puertos de red innecesarios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Desactive y elimine los protocolos y servicios no utilizados o extraños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Cifrar el tráfico de red</a:t>
            </a:r>
          </a:p>
        </p:txBody>
      </p:sp>
      <p:pic>
        <p:nvPicPr>
          <p:cNvPr id="5" name="Imagen 4" descr="Un hombre con un casco en la mano">
            <a:extLst>
              <a:ext uri="{FF2B5EF4-FFF2-40B4-BE49-F238E27FC236}">
                <a16:creationId xmlns:a16="http://schemas.microsoft.com/office/drawing/2014/main" id="{064149D9-6FA8-D28D-AF7C-73CB96608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73" y="15591"/>
            <a:ext cx="5284121" cy="684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F9E65618-F76B-596B-A885-E1E03EE6BBB9}"/>
              </a:ext>
            </a:extLst>
          </p:cNvPr>
          <p:cNvSpPr txBox="1">
            <a:spLocks/>
          </p:cNvSpPr>
          <p:nvPr/>
        </p:nvSpPr>
        <p:spPr>
          <a:xfrm>
            <a:off x="56022" y="1868502"/>
            <a:ext cx="3751711" cy="4223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Hardening del servidor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los servidores deben estar establecidos en un centro de datos seguro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Fortalezca los servidores antes de conectarlos a Internet o a redes externas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Evite instalar software innecesario en un servidor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Compartimente los servidores pensando en la seguridad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Utilice el principio del mínimo privilegio al establecer los roles de </a:t>
            </a:r>
            <a:r>
              <a:rPr lang="es-MX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superusuario</a:t>
            </a:r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de administrador</a:t>
            </a:r>
          </a:p>
          <a:p>
            <a:pPr algn="just" fontAlgn="base"/>
            <a:endParaRPr lang="es-MX" sz="1600" dirty="0">
              <a:solidFill>
                <a:srgbClr val="2B4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 descr="Imagen que contiene computadora, electrónica, edificio, camión&#10;&#10;Descripción generada automáticamente">
            <a:extLst>
              <a:ext uri="{FF2B5EF4-FFF2-40B4-BE49-F238E27FC236}">
                <a16:creationId xmlns:a16="http://schemas.microsoft.com/office/drawing/2014/main" id="{FA04B546-6979-D242-62C9-AB30BB07B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73" y="1113199"/>
            <a:ext cx="8192063" cy="5734445"/>
          </a:xfrm>
          <a:prstGeom prst="rect">
            <a:avLst/>
          </a:prstGeom>
        </p:spPr>
      </p:pic>
      <p:pic>
        <p:nvPicPr>
          <p:cNvPr id="15" name="Imagen 14" descr="Imagen que contiene persona, sostener, oscuro, viendo&#10;&#10;Descripción generada automáticamente">
            <a:extLst>
              <a:ext uri="{FF2B5EF4-FFF2-40B4-BE49-F238E27FC236}">
                <a16:creationId xmlns:a16="http://schemas.microsoft.com/office/drawing/2014/main" id="{A2117D5C-55DA-BE05-81C0-D6B96E8E08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39" y="-140022"/>
            <a:ext cx="3887868" cy="71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4">
            <a:extLst>
              <a:ext uri="{FF2B5EF4-FFF2-40B4-BE49-F238E27FC236}">
                <a16:creationId xmlns:a16="http://schemas.microsoft.com/office/drawing/2014/main" id="{EB93A626-506F-D212-BE7F-16DE3957FAFB}"/>
              </a:ext>
            </a:extLst>
          </p:cNvPr>
          <p:cNvSpPr txBox="1">
            <a:spLocks/>
          </p:cNvSpPr>
          <p:nvPr/>
        </p:nvSpPr>
        <p:spPr>
          <a:xfrm>
            <a:off x="301243" y="2455966"/>
            <a:ext cx="4682091" cy="2319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Hardening de aplicaciones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Elimine componentes o funciones innecesarias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Restrinja el acceso a las aplicaciones en función de las funciones de los usuarios y del contexto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Elimine o restablezca las contraseñas por defecto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Audite las integraciones de software y elimine las integraciones o privilegios innecesarios</a:t>
            </a:r>
          </a:p>
          <a:p>
            <a:pPr algn="just" fontAlgn="base"/>
            <a:endParaRPr lang="es-MX" sz="1600" dirty="0">
              <a:solidFill>
                <a:srgbClr val="2B4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F168176-FE42-D829-84D8-337A6F62B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34" y="2559499"/>
            <a:ext cx="3153123" cy="3173777"/>
          </a:xfrm>
          <a:prstGeom prst="rect">
            <a:avLst/>
          </a:prstGeom>
        </p:spPr>
      </p:pic>
      <p:pic>
        <p:nvPicPr>
          <p:cNvPr id="13" name="Imagen 12" descr="Una persona con un casco en la mano&#10;&#10;Descripción generada automáticamente con confianza baja">
            <a:extLst>
              <a:ext uri="{FF2B5EF4-FFF2-40B4-BE49-F238E27FC236}">
                <a16:creationId xmlns:a16="http://schemas.microsoft.com/office/drawing/2014/main" id="{82694DFA-29B1-2EBB-FE5E-17F59FEC2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91432"/>
            <a:ext cx="5075913" cy="76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1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674B48BF-AF95-2C20-2E7F-3CF5C49EE3D6}"/>
              </a:ext>
            </a:extLst>
          </p:cNvPr>
          <p:cNvSpPr txBox="1">
            <a:spLocks/>
          </p:cNvSpPr>
          <p:nvPr/>
        </p:nvSpPr>
        <p:spPr>
          <a:xfrm>
            <a:off x="215514" y="2202141"/>
            <a:ext cx="5442620" cy="2646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Hardening de la base de datos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Utilice el control de acceso y los permisos para limitar lo que los usuarios pueden hacer en una base de datos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Elimine las cuentas no utilizadas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la comprobación del nodo para la verificación del usuario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Cifre los datos en tránsito y en reposo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Refuerce las contraseñas seguras</a:t>
            </a:r>
          </a:p>
          <a:p>
            <a:pPr algn="just" fontAlgn="base"/>
            <a:endParaRPr lang="es-MX" sz="1600" dirty="0">
              <a:solidFill>
                <a:srgbClr val="2B4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escena, casa de juegos, cuarto, taza&#10;&#10;Descripción generada automáticamente">
            <a:extLst>
              <a:ext uri="{FF2B5EF4-FFF2-40B4-BE49-F238E27FC236}">
                <a16:creationId xmlns:a16="http://schemas.microsoft.com/office/drawing/2014/main" id="{9C440C2B-A8F0-64A3-F73C-FD2146D01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46" y="2022711"/>
            <a:ext cx="5044754" cy="3005233"/>
          </a:xfrm>
          <a:prstGeom prst="rect">
            <a:avLst/>
          </a:prstGeom>
        </p:spPr>
      </p:pic>
      <p:pic>
        <p:nvPicPr>
          <p:cNvPr id="4" name="Imagen 3" descr="Imagen que contiene persona, sostener, esquiando, vistiendo&#10;&#10;Descripción generada automáticamente">
            <a:extLst>
              <a:ext uri="{FF2B5EF4-FFF2-40B4-BE49-F238E27FC236}">
                <a16:creationId xmlns:a16="http://schemas.microsoft.com/office/drawing/2014/main" id="{D047F045-6294-39B3-C915-B16E54F93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89" y="-71920"/>
            <a:ext cx="4280726" cy="71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9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4">
            <a:extLst>
              <a:ext uri="{FF2B5EF4-FFF2-40B4-BE49-F238E27FC236}">
                <a16:creationId xmlns:a16="http://schemas.microsoft.com/office/drawing/2014/main" id="{BBB0A2AB-E9AE-C0C4-577F-05558DB540F2}"/>
              </a:ext>
            </a:extLst>
          </p:cNvPr>
          <p:cNvSpPr txBox="1">
            <a:spLocks/>
          </p:cNvSpPr>
          <p:nvPr/>
        </p:nvSpPr>
        <p:spPr>
          <a:xfrm>
            <a:off x="202801" y="2687985"/>
            <a:ext cx="6599085" cy="310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</a:t>
            </a:r>
            <a:r>
              <a:rPr lang="es-MX" sz="1600" b="1" dirty="0" err="1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hardening</a:t>
            </a:r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sistema operativo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Utilice una herramienta de gestión de parches para aplicar automáticamente las actualizaciones y parches del sistema operativo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Elimine los controladores, el software y los servicios innecesarios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Cifre el almacenamiento local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 los permisos del registro y de otros sistemas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 la actividad, los errores y las advertencias correspondientes</a:t>
            </a:r>
          </a:p>
          <a:p>
            <a:pPr algn="just" fontAlgn="base"/>
            <a:endParaRPr lang="es-MX" sz="1600" dirty="0">
              <a:solidFill>
                <a:srgbClr val="2B4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 descr="Imagen que contiene objeto, luz, lámpara&#10;&#10;Descripción generada automáticamente">
            <a:extLst>
              <a:ext uri="{FF2B5EF4-FFF2-40B4-BE49-F238E27FC236}">
                <a16:creationId xmlns:a16="http://schemas.microsoft.com/office/drawing/2014/main" id="{D4E9B3C3-B2DD-CE29-A329-58FF00232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51" y="2401695"/>
            <a:ext cx="2531264" cy="2531264"/>
          </a:xfrm>
          <a:prstGeom prst="rect">
            <a:avLst/>
          </a:prstGeom>
        </p:spPr>
      </p:pic>
      <p:pic>
        <p:nvPicPr>
          <p:cNvPr id="5" name="Imagen 4" descr="Imagen en blanco y negro de una persona con un guante en la mano&#10;&#10;Descripción generada automáticamente con confianza baja">
            <a:extLst>
              <a:ext uri="{FF2B5EF4-FFF2-40B4-BE49-F238E27FC236}">
                <a16:creationId xmlns:a16="http://schemas.microsoft.com/office/drawing/2014/main" id="{CEFFC17E-5472-325A-0F6B-99BB584E8B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15" y="0"/>
            <a:ext cx="4848820" cy="6858000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87A05625-F311-9FAD-CEF4-BC1F0EDDF9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765" y="711199"/>
            <a:ext cx="2384629" cy="2384629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B122802D-6EDF-858F-DF1C-40CBB7F16F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754" y="4655857"/>
            <a:ext cx="2247431" cy="21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0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792BBCE4-4074-8D8D-9F2D-633FBF22B1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15" r="5087"/>
          <a:stretch/>
        </p:blipFill>
        <p:spPr>
          <a:xfrm>
            <a:off x="1905000" y="1241376"/>
            <a:ext cx="8382000" cy="53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4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1000" t="7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CheckList</a:t>
            </a:r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de 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4">
            <a:extLst>
              <a:ext uri="{FF2B5EF4-FFF2-40B4-BE49-F238E27FC236}">
                <a16:creationId xmlns:a16="http://schemas.microsoft.com/office/drawing/2014/main" id="{7BC0F556-E8D6-F58B-2B99-914ABC96830F}"/>
              </a:ext>
            </a:extLst>
          </p:cNvPr>
          <p:cNvSpPr txBox="1">
            <a:spLocks/>
          </p:cNvSpPr>
          <p:nvPr/>
        </p:nvSpPr>
        <p:spPr>
          <a:xfrm>
            <a:off x="203200" y="1241377"/>
            <a:ext cx="4150617" cy="5359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s-MX" sz="1200" b="1" dirty="0">
                <a:solidFill>
                  <a:srgbClr val="2B4259"/>
                </a:solidFill>
              </a:rPr>
              <a:t>Hardening de la red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Configuración del cortafuegos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Auditoría periódica de la red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Limitar los usuarios y asegurar los puntos de acceso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Bloquear los puertos de red no utilizados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Cifrar el tráfico de red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No permitir el acceso anónimo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s-MX" sz="1200" b="1" dirty="0">
                <a:solidFill>
                  <a:srgbClr val="2B4259"/>
                </a:solidFill>
              </a:rPr>
              <a:t>Hardening del servidor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Revisar y asignar los accesos y derechos administrativos (mínimo privilegio)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Los servidores se encuentran en un centro de datos seguro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No permitir el inicio del cierre sin verificación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Eliminar el software innecesario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s-MX" sz="1200" b="1" dirty="0">
                <a:solidFill>
                  <a:srgbClr val="2B4259"/>
                </a:solidFill>
              </a:rPr>
              <a:t>Hardening de la aplicación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Establecer el control de acceso a la aplicación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Automatizar la gestión de parches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Eliminar las contraseñas por defecto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Aplicar las mejores prácticas de higiene de contraseñas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Configurar las políticas de bloqueo de cuentas</a:t>
            </a:r>
          </a:p>
          <a:p>
            <a:pPr fontAlgn="base"/>
            <a:endParaRPr lang="es-MX" sz="1200" dirty="0">
              <a:solidFill>
                <a:srgbClr val="2B4259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7431D6-076F-E8DE-8E29-CE4BA40436D5}"/>
              </a:ext>
            </a:extLst>
          </p:cNvPr>
          <p:cNvSpPr txBox="1"/>
          <p:nvPr/>
        </p:nvSpPr>
        <p:spPr>
          <a:xfrm>
            <a:off x="4353817" y="1241377"/>
            <a:ext cx="312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200" b="1" dirty="0">
                <a:solidFill>
                  <a:schemeClr val="tx2"/>
                </a:solidFill>
              </a:rPr>
              <a:t>Hardening de la base de datos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Implantar restricciones de acceso por parte de los administradores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Cifrar los datos en tránsito y en reposo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Activar la comprobación de nodos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Eliminar las cuentas no utilizadas</a:t>
            </a:r>
          </a:p>
          <a:p>
            <a:pPr algn="just"/>
            <a:endParaRPr lang="es-MX" sz="1200" dirty="0">
              <a:solidFill>
                <a:schemeClr val="tx2"/>
              </a:solidFill>
            </a:endParaRPr>
          </a:p>
          <a:p>
            <a:pPr algn="just"/>
            <a:r>
              <a:rPr lang="es-MX" sz="1200" b="1" dirty="0">
                <a:solidFill>
                  <a:schemeClr val="tx2"/>
                </a:solidFill>
              </a:rPr>
              <a:t>Hardening del sistema operativo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Aplicar automáticamente las actualizaciones y parches necesarios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Eliminar los archivos, bibliotecas, controladores y funciones innecesarias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Registrar toda la actividad, los errores y las advertencias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Establecer permisos de usuario y políticas de grupo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Configurar los permisos del sistema de archivos y del registro</a:t>
            </a:r>
          </a:p>
        </p:txBody>
      </p:sp>
    </p:spTree>
    <p:extLst>
      <p:ext uri="{BB962C8B-B14F-4D97-AF65-F5344CB8AC3E}">
        <p14:creationId xmlns:p14="http://schemas.microsoft.com/office/powerpoint/2010/main" val="169715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D2D9F979-F4CC-9C60-BFD5-3D789569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B467DBDE-0AEA-2DE4-F2F0-9E17B4B49FED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2293146C-95B6-F5A0-FB94-CE1885B1367C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F4B109B8-4F4F-282A-33CD-6C10BB8866CB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0E36B8BA-63FC-1730-8993-0D1C91AAE7FD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BCBF3B-03CE-E782-FD2A-2CB947640FAB}"/>
              </a:ext>
            </a:extLst>
          </p:cNvPr>
          <p:cNvSpPr txBox="1"/>
          <p:nvPr/>
        </p:nvSpPr>
        <p:spPr>
          <a:xfrm>
            <a:off x="5025835" y="3013501"/>
            <a:ext cx="214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>
                <a:solidFill>
                  <a:srgbClr val="FFC000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24706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Tipos de 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A2B9D2C3-3664-2F64-4440-1E831B4B1AE2}"/>
              </a:ext>
            </a:extLst>
          </p:cNvPr>
          <p:cNvSpPr txBox="1">
            <a:spLocks/>
          </p:cNvSpPr>
          <p:nvPr/>
        </p:nvSpPr>
        <p:spPr>
          <a:xfrm>
            <a:off x="989847" y="995693"/>
            <a:ext cx="5008565" cy="137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0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Hardening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D8D254-FBF5-4887-6CBA-B5E14CA82C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</a:blip>
          <a:srcRect t="4178" b="7277"/>
          <a:stretch/>
        </p:blipFill>
        <p:spPr>
          <a:xfrm>
            <a:off x="2956310" y="2483893"/>
            <a:ext cx="4829611" cy="4171950"/>
          </a:xfrm>
          <a:prstGeom prst="rect">
            <a:avLst/>
          </a:prstGeom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44AF9806-7672-A374-C7B0-B27E9E701637}"/>
              </a:ext>
            </a:extLst>
          </p:cNvPr>
          <p:cNvSpPr txBox="1">
            <a:spLocks/>
          </p:cNvSpPr>
          <p:nvPr/>
        </p:nvSpPr>
        <p:spPr>
          <a:xfrm>
            <a:off x="782036" y="1970681"/>
            <a:ext cx="2591647" cy="1157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MX" sz="6000" b="1" dirty="0">
                <a:solidFill>
                  <a:schemeClr val="bg1">
                    <a:lumMod val="50000"/>
                  </a:schemeClr>
                </a:solidFill>
              </a:rPr>
              <a:t>Tipos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CO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n 5" descr="Imagen que contiene tabla, naranja, pequeño, plato&#10;&#10;Descripción generada automáticamente">
            <a:extLst>
              <a:ext uri="{FF2B5EF4-FFF2-40B4-BE49-F238E27FC236}">
                <a16:creationId xmlns:a16="http://schemas.microsoft.com/office/drawing/2014/main" id="{3DFFA386-185A-89E4-BB58-9A55BA6D9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79" y="0"/>
            <a:ext cx="4284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Tipos de 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B7CA95BE-FAD7-8749-4ABA-7BBAF21195DE}"/>
              </a:ext>
            </a:extLst>
          </p:cNvPr>
          <p:cNvSpPr txBox="1">
            <a:spLocks/>
          </p:cNvSpPr>
          <p:nvPr/>
        </p:nvSpPr>
        <p:spPr>
          <a:xfrm>
            <a:off x="114699" y="1737075"/>
            <a:ext cx="5566910" cy="1981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MX" sz="2400" dirty="0">
                <a:solidFill>
                  <a:srgbClr val="2B4259"/>
                </a:solidFill>
              </a:rPr>
              <a:t>Aunque la definición de endurecimiento del sistema se aplica a toda la infraestructura de TI de una organización, hay varios subconjuntos de la idea que requieren diferentes enfoques y herramientas. </a:t>
            </a:r>
            <a:endParaRPr lang="es-CO" sz="2400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C44EA54-973B-7406-01EF-F80FE6938C90}"/>
              </a:ext>
            </a:extLst>
          </p:cNvPr>
          <p:cNvSpPr txBox="1">
            <a:spLocks/>
          </p:cNvSpPr>
          <p:nvPr/>
        </p:nvSpPr>
        <p:spPr>
          <a:xfrm>
            <a:off x="393871" y="944572"/>
            <a:ext cx="5008565" cy="137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rgbClr val="00B050"/>
                </a:solidFill>
                <a:latin typeface="+mn-lt"/>
              </a:rPr>
              <a:t>5 tipos de Hardening</a:t>
            </a:r>
            <a:br>
              <a:rPr lang="es-CO" sz="4000" dirty="0">
                <a:solidFill>
                  <a:srgbClr val="00B050"/>
                </a:solidFill>
                <a:latin typeface="+mn-lt"/>
              </a:rPr>
            </a:br>
            <a:endParaRPr lang="en-US" sz="40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DACB3879-F723-C600-F66E-EACD69707C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169977"/>
              </p:ext>
            </p:extLst>
          </p:nvPr>
        </p:nvGraphicFramePr>
        <p:xfrm>
          <a:off x="559232" y="3365893"/>
          <a:ext cx="4673600" cy="3374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Imagen 14" descr="Foto en blanco y negro de un grupo de personas en uniforme&#10;&#10;Descripción generada automáticamente con confianza media">
            <a:extLst>
              <a:ext uri="{FF2B5EF4-FFF2-40B4-BE49-F238E27FC236}">
                <a16:creationId xmlns:a16="http://schemas.microsoft.com/office/drawing/2014/main" id="{C6A43ECE-3FC9-D3B7-840B-2F2AFEF01D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53" y="1203277"/>
            <a:ext cx="7652004" cy="58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9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35062990-A9BD-584F-A02F-1B13D7C9EBBE}"/>
              </a:ext>
            </a:extLst>
          </p:cNvPr>
          <p:cNvSpPr txBox="1">
            <a:spLocks/>
          </p:cNvSpPr>
          <p:nvPr/>
        </p:nvSpPr>
        <p:spPr>
          <a:xfrm>
            <a:off x="3503488" y="1270385"/>
            <a:ext cx="8271724" cy="226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dispositivos de red están reforzados para contrarrestar el acceso no autorizado a la infraestructura de una red. En este tipo de endurecimiento, se buscan y corrigen las vulnerabilidades en la gestión y configuración de los dispositivos para evitar su explotación por parte de agentes maliciosos que deseen acceder a la red. </a:t>
            </a:r>
          </a:p>
          <a:p>
            <a:pPr algn="just">
              <a:lnSpc>
                <a:spcPct val="100000"/>
              </a:lnSpc>
            </a:pPr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vez más, los hackers utilizan las debilidades en las configuraciones de los dispositivos de red y los protocolos de enrutamiento para establecer una presencia persistente en una red en lugar de atacar </a:t>
            </a:r>
            <a:r>
              <a:rPr lang="es-MX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específicos.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11192A-9534-40C2-0A25-D823C8990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806" y="3516737"/>
            <a:ext cx="4431587" cy="3323690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red</a:t>
            </a:r>
            <a:endParaRPr lang="es-CO" sz="2000" dirty="0"/>
          </a:p>
        </p:txBody>
      </p:sp>
      <p:pic>
        <p:nvPicPr>
          <p:cNvPr id="14" name="Imagen 13" descr="Un hombre con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B45BEA40-06C6-F18B-B37F-A83C3E01F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723" y="-148778"/>
            <a:ext cx="3844597" cy="70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servidor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4">
            <a:extLst>
              <a:ext uri="{FF2B5EF4-FFF2-40B4-BE49-F238E27FC236}">
                <a16:creationId xmlns:a16="http://schemas.microsoft.com/office/drawing/2014/main" id="{9B73616C-7B79-EC69-74E7-A31A5E44A8B2}"/>
              </a:ext>
            </a:extLst>
          </p:cNvPr>
          <p:cNvSpPr txBox="1">
            <a:spLocks/>
          </p:cNvSpPr>
          <p:nvPr/>
        </p:nvSpPr>
        <p:spPr>
          <a:xfrm>
            <a:off x="202407" y="1672905"/>
            <a:ext cx="6999777" cy="2426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s-MX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proceso de endurecimiento del servidor gira en torno a la seguridad de los datos, los puertos, los componentes, las funciones y los permisos de un servidor. Estos protocolos se ejecutan en todo el sistema a nivel de hardware, firmware y software.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D24630-94B3-9A3F-A1E9-D12C5D302D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85" r="13078"/>
          <a:stretch/>
        </p:blipFill>
        <p:spPr>
          <a:xfrm>
            <a:off x="-304500" y="3146261"/>
            <a:ext cx="8932367" cy="2915491"/>
          </a:xfrm>
          <a:prstGeom prst="rect">
            <a:avLst/>
          </a:prstGeom>
        </p:spPr>
      </p:pic>
      <p:pic>
        <p:nvPicPr>
          <p:cNvPr id="15" name="Imagen 14" descr="Imagen que contiene exterior, vistiendo, perro, montar a caballo&#10;&#10;Descripción generada automáticamente">
            <a:extLst>
              <a:ext uri="{FF2B5EF4-FFF2-40B4-BE49-F238E27FC236}">
                <a16:creationId xmlns:a16="http://schemas.microsoft.com/office/drawing/2014/main" id="{4B7DBF23-3653-DB3F-F1F8-D195870C7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01" y="-38696"/>
            <a:ext cx="3923415" cy="69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aplicación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D4F59CB1-BB3C-2CAA-63AC-7D7A1D9E09F6}"/>
              </a:ext>
            </a:extLst>
          </p:cNvPr>
          <p:cNvSpPr txBox="1">
            <a:spLocks/>
          </p:cNvSpPr>
          <p:nvPr/>
        </p:nvSpPr>
        <p:spPr>
          <a:xfrm>
            <a:off x="2599363" y="2619758"/>
            <a:ext cx="5266586" cy="341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 las aplicaciones se centra en el software instalado en la red. Un aspecto importante del endurecimiento de las aplicaciones, a veces llamado endurecimiento del software o endurecimiento de las aplicaciones de software es la aplicación de parches y la actualización de las vulnerabilidades. De nuevo, la gestión de parches mediante la automatización suele ser una herramienta clave en este enfoque.</a:t>
            </a:r>
          </a:p>
          <a:p>
            <a:pPr algn="just" fontAlgn="base"/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 las aplicaciones también implica la actualización o la reescritura del código de la aplicación para mejorar su seguridad, o el despliegue de soluciones de seguridad adicionales basadas en software.</a:t>
            </a:r>
          </a:p>
        </p:txBody>
      </p:sp>
      <p:pic>
        <p:nvPicPr>
          <p:cNvPr id="15" name="Imagen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5BE5ED1-2508-C0C3-FC9B-51249889E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17" y="1572855"/>
            <a:ext cx="4404448" cy="4433298"/>
          </a:xfrm>
          <a:prstGeom prst="rect">
            <a:avLst/>
          </a:prstGeom>
        </p:spPr>
      </p:pic>
      <p:pic>
        <p:nvPicPr>
          <p:cNvPr id="17" name="Imagen 16" descr="Imagen que contiene persona, ropa, sostener, vistiendo&#10;&#10;Descripción generada automáticamente">
            <a:extLst>
              <a:ext uri="{FF2B5EF4-FFF2-40B4-BE49-F238E27FC236}">
                <a16:creationId xmlns:a16="http://schemas.microsoft.com/office/drawing/2014/main" id="{3FFDFDD2-9F5A-EAE6-25A7-6ED31245F0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976" y="0"/>
            <a:ext cx="3616839" cy="7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9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bases de datos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4">
            <a:extLst>
              <a:ext uri="{FF2B5EF4-FFF2-40B4-BE49-F238E27FC236}">
                <a16:creationId xmlns:a16="http://schemas.microsoft.com/office/drawing/2014/main" id="{8C59B335-4A6E-124D-58C8-27E98047B2CB}"/>
              </a:ext>
            </a:extLst>
          </p:cNvPr>
          <p:cNvSpPr txBox="1">
            <a:spLocks/>
          </p:cNvSpPr>
          <p:nvPr/>
        </p:nvSpPr>
        <p:spPr>
          <a:xfrm>
            <a:off x="202407" y="1511181"/>
            <a:ext cx="4238069" cy="1758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 las bases de datos se centra en reducir las vulnerabilidades de las bases de datos digitales y los sistemas de gestión de bases de datos (SGBD). El objetivo es reforzar los depósitos de datos, así como el software utilizado para interactuar con esos datos.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D45E942-F9DC-3985-D4A1-1BE5F87AA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446" y="4695372"/>
            <a:ext cx="2442762" cy="1832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ADDCDC1-DF49-F733-51A3-87226DB19E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07260"/>
            <a:ext cx="5816507" cy="3183163"/>
          </a:xfrm>
          <a:prstGeom prst="rect">
            <a:avLst/>
          </a:prstGeom>
        </p:spPr>
      </p:pic>
      <p:pic>
        <p:nvPicPr>
          <p:cNvPr id="18" name="Imagen 17" descr="Imagen que contiene ropa, hombre, parado, béisbol&#10;&#10;Descripción generada automáticamente">
            <a:extLst>
              <a:ext uri="{FF2B5EF4-FFF2-40B4-BE49-F238E27FC236}">
                <a16:creationId xmlns:a16="http://schemas.microsoft.com/office/drawing/2014/main" id="{9A6CFF1F-EF34-7493-89F4-B9EBCF49C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26" y="0"/>
            <a:ext cx="6162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6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magen que contiene objeto, luz, lámpara&#10;&#10;Descripción generada automáticamente">
            <a:extLst>
              <a:ext uri="{FF2B5EF4-FFF2-40B4-BE49-F238E27FC236}">
                <a16:creationId xmlns:a16="http://schemas.microsoft.com/office/drawing/2014/main" id="{05C58B67-9E09-1BFF-8203-326FA9367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60" y="4783252"/>
            <a:ext cx="1957227" cy="1957227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sistema operativo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E1807488-63F3-C8A6-B171-DC7C8842DD16}"/>
              </a:ext>
            </a:extLst>
          </p:cNvPr>
          <p:cNvSpPr txBox="1">
            <a:spLocks/>
          </p:cNvSpPr>
          <p:nvPr/>
        </p:nvSpPr>
        <p:spPr>
          <a:xfrm>
            <a:off x="142823" y="1625537"/>
            <a:ext cx="7297727" cy="1899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del sistema operativo implica asegurar un objetivo común de los ciberataques: el sistema operativo (SO). 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igual que con otros tipos de software, el endurecimiento de un sistema operativo suele implicar la gestión de parches que puede supervisar e instalar actualizaciones, parches y paquetes de servicio de forma automática.</a:t>
            </a:r>
          </a:p>
          <a:p>
            <a:pPr marL="0" indent="0" algn="just">
              <a:buFont typeface="Arial" panose="020B0604020202020204" pitchFamily="34" charset="0"/>
              <a:buNone/>
            </a:pPr>
            <a:b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1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2B174A40-C543-199F-4566-3B926E981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24" y="2688926"/>
            <a:ext cx="2769828" cy="2769828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E82EBE4D-4218-98CE-1D88-286FEE092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08" y="642705"/>
            <a:ext cx="2058700" cy="1932605"/>
          </a:xfrm>
          <a:prstGeom prst="rect">
            <a:avLst/>
          </a:prstGeom>
        </p:spPr>
      </p:pic>
      <p:pic>
        <p:nvPicPr>
          <p:cNvPr id="25" name="Imagen 2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C72BA4F-95DC-AC9B-6901-7CAB30245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3" y="3768437"/>
            <a:ext cx="6371574" cy="2941864"/>
          </a:xfrm>
          <a:prstGeom prst="rect">
            <a:avLst/>
          </a:prstGeom>
        </p:spPr>
      </p:pic>
      <p:pic>
        <p:nvPicPr>
          <p:cNvPr id="27" name="Imagen 2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FFDF729-A4EC-E021-6E0E-E3D2A38738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284" y="0"/>
            <a:ext cx="2361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¿Como empezar?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EEF5537A-CFC1-CE99-872C-4FB5C8464EB9}"/>
              </a:ext>
            </a:extLst>
          </p:cNvPr>
          <p:cNvSpPr txBox="1">
            <a:spLocks/>
          </p:cNvSpPr>
          <p:nvPr/>
        </p:nvSpPr>
        <p:spPr>
          <a:xfrm>
            <a:off x="5955627" y="1241378"/>
            <a:ext cx="6100166" cy="3268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425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Comience con la planificación de su enfoque para el endurecimiento de los sistemas. </a:t>
            </a:r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 toda una red puede parecer desalentador, por lo que la creación de una estrategia en torno a los cambios progresivos suele ser la mejor manera de gestionar el proceso. Priorice los riesgos identificados en su ecosistema tecnológico y utilice un enfoque gradual para abordar los defectos en un orden lógico.</a:t>
            </a:r>
          </a:p>
          <a:p>
            <a:pPr algn="just" fontAlgn="base"/>
            <a:r>
              <a:rPr lang="es-MX" sz="1600" b="1" dirty="0">
                <a:solidFill>
                  <a:srgbClr val="2425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Aborde la aplicación de parches y la actualización de inmediato.</a:t>
            </a:r>
            <a:r>
              <a:rPr lang="es-MX" sz="1600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MX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 herramienta de gestión de parches automatizada y completa es esencial para el endurecimiento de los sistemas. Este paso suele ser muy rápido y contribuye en gran medida a cerrar los posibles puntos de entrada.</a:t>
            </a:r>
          </a:p>
        </p:txBody>
      </p:sp>
      <p:pic>
        <p:nvPicPr>
          <p:cNvPr id="4" name="Imagen 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C79FD70-3845-9FBC-2BF6-34FF8CC0A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976" y="139700"/>
            <a:ext cx="7724040" cy="691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7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79CD76DBC739D4E851CB97CDA94F903" ma:contentTypeVersion="2" ma:contentTypeDescription="Crear nuevo documento." ma:contentTypeScope="" ma:versionID="ac7f65f31cea57dfcaea5163b42af40b">
  <xsd:schema xmlns:xsd="http://www.w3.org/2001/XMLSchema" xmlns:xs="http://www.w3.org/2001/XMLSchema" xmlns:p="http://schemas.microsoft.com/office/2006/metadata/properties" xmlns:ns2="9dd8cca9-faa3-4bad-aefe-fb67763650cb" targetNamespace="http://schemas.microsoft.com/office/2006/metadata/properties" ma:root="true" ma:fieldsID="b3bdfb86de126b725654a3a2078a75d7" ns2:_="">
    <xsd:import namespace="9dd8cca9-faa3-4bad-aefe-fb67763650c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d8cca9-faa3-4bad-aefe-fb67763650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017970-FAD0-43BD-8A2D-5A747C1F1390}"/>
</file>

<file path=customXml/itemProps2.xml><?xml version="1.0" encoding="utf-8"?>
<ds:datastoreItem xmlns:ds="http://schemas.openxmlformats.org/officeDocument/2006/customXml" ds:itemID="{77DD0DBF-30B2-4FC6-A5E7-8374DC7180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44B501-5DE1-46D9-B449-400C46FE142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1341</TotalTime>
  <Words>1071</Words>
  <Application>Microsoft Office PowerPoint</Application>
  <PresentationFormat>Panorámica</PresentationFormat>
  <Paragraphs>98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montserrat</vt:lpstr>
      <vt:lpstr>Segoe UI</vt:lpstr>
      <vt:lpstr>Segoe UI Semibold</vt:lpstr>
      <vt:lpstr>Office Theme</vt:lpstr>
      <vt:lpstr>ASEGURAMIENTO DE INFRAESTRUCTURA TECNOLOGICA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INFRAESTRUCTURAS TECNOLÓGICAS</dc:title>
  <dc:creator>New Route</dc:creator>
  <cp:lastModifiedBy>Donny Alexander Rodriguez Caceres</cp:lastModifiedBy>
  <cp:revision>75</cp:revision>
  <dcterms:created xsi:type="dcterms:W3CDTF">2022-07-17T21:33:22Z</dcterms:created>
  <dcterms:modified xsi:type="dcterms:W3CDTF">2024-02-01T21:30:31Z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0x010100079CD76DBC739D4E851CB97CDA94F903</vt:lpwstr>
  </property>
</Properties>
</file>